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0" r:id="rId7"/>
    <p:sldId id="269" r:id="rId8"/>
    <p:sldId id="271" r:id="rId9"/>
    <p:sldId id="272" r:id="rId10"/>
    <p:sldId id="276" r:id="rId11"/>
    <p:sldId id="287" r:id="rId12"/>
    <p:sldId id="288" r:id="rId13"/>
    <p:sldId id="273" r:id="rId14"/>
    <p:sldId id="274" r:id="rId15"/>
    <p:sldId id="278" r:id="rId16"/>
    <p:sldId id="279" r:id="rId17"/>
    <p:sldId id="285" r:id="rId18"/>
    <p:sldId id="277" r:id="rId19"/>
    <p:sldId id="286" r:id="rId20"/>
    <p:sldId id="270" r:id="rId21"/>
    <p:sldId id="284" r:id="rId22"/>
    <p:sldId id="275" r:id="rId23"/>
    <p:sldId id="282" r:id="rId24"/>
    <p:sldId id="264" r:id="rId25"/>
    <p:sldId id="268" r:id="rId26"/>
    <p:sldId id="263" r:id="rId27"/>
    <p:sldId id="261" r:id="rId28"/>
    <p:sldId id="265" r:id="rId29"/>
    <p:sldId id="26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6B9E6-A103-4576-9048-D2253B0D7183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765E5-39C9-479F-BC04-5057FFA52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85728"/>
            <a:ext cx="900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Маяк Елецкого муниципального района Липецкой области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4346" y="1825457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Педагогический опыт работы</a:t>
            </a:r>
          </a:p>
          <a:p>
            <a:pPr marL="0" marR="0" lvl="0" indent="333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теме:</a:t>
            </a:r>
          </a:p>
          <a:p>
            <a:pPr marL="0" marR="0" lvl="0" indent="333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«Духовно – нравственное воспитание детей дошкольного возраста»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000760" y="4189546"/>
            <a:ext cx="300033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	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333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воспитатель </a:t>
            </a:r>
          </a:p>
          <a:p>
            <a:pPr marL="0" marR="0" lvl="0" indent="3333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Матвеенко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Н.А.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85984" y="5929330"/>
            <a:ext cx="3571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2018г.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-357222" y="214290"/>
            <a:ext cx="92869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Своё выступление я хочу начать со слов </a:t>
            </a:r>
          </a:p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Василия Александровича Сухомлинского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846220"/>
            <a:ext cx="810669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нас, воспитателей, великая и почётная миссия –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вдохнуть в каждое из сердец наших воспитанников возвышенные идеалы. Сделать так, чтобы в их душах отразился в миниатюре портрет народа.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Тот, кому удается это сделать, может с уверенностью сказать:«Я постиг цель воспитателя».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857496"/>
            <a:ext cx="81066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наше сложное время каждый человек пытается сохранить мир и покой в своем доме, оградить детей от зла, жестокости и агрессии окружающего мира. Слово Божие спокон веков звучало на Руси как-то по особенному.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149080"/>
            <a:ext cx="80346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Детство – это то время, когда образовываются нравственные навыки и привычки, происходит приобретение знаний об окружающем мире, развиваются все силы человека, как душевные, так и телесные. Именно в этот период происходит бурное накопление жизненного опыта: нравственного, социального, духовного.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79512" y="571480"/>
            <a:ext cx="86787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 проблемы духовно-нравственного воспитания заключается в том, что в современном мире маленький человек живет и развивается, окруженный множеством разнообразных источников сильного воздействия на него как позитивного, так и негативного характера, которые ежедневно обрушиваются на неокрепший интеллект и чувства ребенка, на еще только формирующуюся сферу нравственности. Таким образом, в настоящее время основной целью дошкольного воспитания является целостное духовно-нравственное развитие личности ребенка.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51520" y="3262055"/>
            <a:ext cx="8352928" cy="281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духовно-нравственного воспитания дошкольников: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обращение к духовно-нравственным традициям и ценностям своего народа;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эстетическое развитие детей;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формирование потребностей в здоровом образе жизни;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сотрудничество детского сада, семьи и религиозных организаций.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357166"/>
            <a:ext cx="8178132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Цели и задачи духовно-нравственного воспитания в детском саду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духовно-нравственного воспитания нашего детского сада, является формирование и развитие социально-значимых ценностей, гражданственности и патриотизма, содействие обретению дошкольниками нравственно-востребованного духовного опыта, основанного на традициях русского Православия.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79512" y="2357430"/>
            <a:ext cx="875020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приобщение детей к традиционным для России духовно-нравственным ценностям;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нравственных и эстетических чувств;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базисных основ личности;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духовно-нравственного отношения и чувства сопричастности: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 к родному дому, семье, детскому саду, посёлку,  городу, стране;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 к культурному наследию своего народа;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 к природе родного края;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условий, обеспечивающих эмоциональное благополучие каждого ребенка;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художественно-эстетического, познавательного развития, выявление ранней одаренности.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28660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642918"/>
            <a:ext cx="7750074" cy="287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Направления деятельности детского сада по духовно-нравственному воспитанию детей: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 поставленных задач осуществляется в нескольких направлениях: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создание условий для реализации духовно-нравственного воспитания;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работа с педагогическим коллективом;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работа с воспитанниками;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работа с семьями воспитанников;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3789040"/>
            <a:ext cx="8858216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Условия для осуществления процесса духовно-нравственного воспитания: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ознакомления детей и закрепления изученного материала в группах оформлены православные и патриотические уголки, созданы информационные стенды для родителей, в которых размещена информация духовно-нравственного содержания.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323613"/>
            <a:ext cx="85010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Формы работы по духовно-нравственному воспитанию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980728"/>
            <a:ext cx="82867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чтение народных и авторских сказок, литературных произведений из серии «Детям о вере», сказки о материнской любви;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150205_1039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1700808"/>
            <a:ext cx="4800534" cy="3600400"/>
          </a:xfrm>
          <a:prstGeom prst="rect">
            <a:avLst/>
          </a:prstGeom>
        </p:spPr>
      </p:pic>
      <p:pic>
        <p:nvPicPr>
          <p:cNvPr id="11" name="Рисунок 10" descr="SAM_54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75448" y="2924944"/>
            <a:ext cx="4968552" cy="3726414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188640"/>
            <a:ext cx="489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цикл занятий под названием «Уроки доброты», целью которых является воспитание нравственных ценностей и познание самого себя в мире людей. В феврале будущего года в нашем детском саду пройдёт МО по познавательно-речевому развитию на тему « В мире доброты»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DSCN65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2708920"/>
            <a:ext cx="5244075" cy="3933056"/>
          </a:xfrm>
          <a:prstGeom prst="rect">
            <a:avLst/>
          </a:prstGeom>
        </p:spPr>
      </p:pic>
      <p:pic>
        <p:nvPicPr>
          <p:cNvPr id="11" name="Рисунок 10" descr="CCI15122015_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60648" y="0"/>
            <a:ext cx="4808185" cy="6858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60648"/>
            <a:ext cx="8820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знакомство с православными и народными праздниками и проведение некоторых из них ( Покров Пресвятой Богородицы, Рождественские Святки, Масленица, Сороки, Пасха, Благовещение, Троица);</a:t>
            </a:r>
          </a:p>
        </p:txBody>
      </p:sp>
      <p:pic>
        <p:nvPicPr>
          <p:cNvPr id="7" name="Рисунок 6" descr="b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4800533" cy="3600400"/>
          </a:xfrm>
          <a:prstGeom prst="rect">
            <a:avLst/>
          </a:prstGeom>
        </p:spPr>
      </p:pic>
      <p:pic>
        <p:nvPicPr>
          <p:cNvPr id="8" name="Рисунок 7" descr="20150421_142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212976"/>
            <a:ext cx="4860032" cy="3645024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SCN06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40568" y="3023574"/>
            <a:ext cx="5112568" cy="3834426"/>
          </a:xfrm>
          <a:prstGeom prst="rect">
            <a:avLst/>
          </a:prstGeom>
        </p:spPr>
      </p:pic>
      <p:pic>
        <p:nvPicPr>
          <p:cNvPr id="8" name="Рисунок 7" descr="DSCN98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0"/>
            <a:ext cx="5148064" cy="386104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DSCN6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0"/>
            <a:ext cx="4283968" cy="3212976"/>
          </a:xfrm>
          <a:prstGeom prst="rect">
            <a:avLst/>
          </a:prstGeom>
        </p:spPr>
      </p:pic>
      <p:pic>
        <p:nvPicPr>
          <p:cNvPr id="7" name="Рисунок 6" descr="DSCN61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68560" y="980728"/>
            <a:ext cx="5244075" cy="3933056"/>
          </a:xfrm>
          <a:prstGeom prst="rect">
            <a:avLst/>
          </a:prstGeom>
        </p:spPr>
      </p:pic>
      <p:pic>
        <p:nvPicPr>
          <p:cNvPr id="8" name="Рисунок 7" descr="DSCN60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60" y="3320988"/>
            <a:ext cx="4716016" cy="3537012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DSC_53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5283" y="3068961"/>
            <a:ext cx="5698717" cy="3789040"/>
          </a:xfrm>
          <a:prstGeom prst="rect">
            <a:avLst/>
          </a:prstGeom>
        </p:spPr>
      </p:pic>
      <p:pic>
        <p:nvPicPr>
          <p:cNvPr id="10" name="Рисунок 9" descr="DSCN90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9" y="0"/>
            <a:ext cx="5052053" cy="378904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IMG_12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40569" y="0"/>
            <a:ext cx="5148064" cy="3861048"/>
          </a:xfrm>
          <a:prstGeom prst="rect">
            <a:avLst/>
          </a:prstGeom>
        </p:spPr>
      </p:pic>
      <p:pic>
        <p:nvPicPr>
          <p:cNvPr id="12" name="Рисунок 11" descr="DSCN92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2672916"/>
            <a:ext cx="5580112" cy="4185084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6987" y="2735240"/>
            <a:ext cx="5497013" cy="4122760"/>
          </a:xfrm>
          <a:prstGeom prst="rect">
            <a:avLst/>
          </a:prstGeom>
        </p:spPr>
      </p:pic>
      <p:pic>
        <p:nvPicPr>
          <p:cNvPr id="7" name="Рисунок 6" descr="r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8" y="0"/>
            <a:ext cx="4896544" cy="3672408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r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0"/>
            <a:ext cx="4572000" cy="3429000"/>
          </a:xfrm>
          <a:prstGeom prst="rect">
            <a:avLst/>
          </a:prstGeom>
        </p:spPr>
      </p:pic>
      <p:pic>
        <p:nvPicPr>
          <p:cNvPr id="7" name="Рисунок 6" descr="пасха садик 2014 1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8" y="2780928"/>
            <a:ext cx="5436096" cy="4077072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пасха садик 2014 1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9925" y="0"/>
            <a:ext cx="5244075" cy="3933056"/>
          </a:xfrm>
          <a:prstGeom prst="rect">
            <a:avLst/>
          </a:prstGeom>
        </p:spPr>
      </p:pic>
      <p:pic>
        <p:nvPicPr>
          <p:cNvPr id="7" name="Рисунок 6" descr="покров садик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68560" y="3140968"/>
            <a:ext cx="5575549" cy="3717032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покров садик 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4535" y="0"/>
            <a:ext cx="4819465" cy="3212976"/>
          </a:xfrm>
          <a:prstGeom prst="rect">
            <a:avLst/>
          </a:prstGeom>
        </p:spPr>
      </p:pic>
      <p:pic>
        <p:nvPicPr>
          <p:cNvPr id="7" name="Рисунок 6" descr="покров садик 0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24544" y="3113583"/>
            <a:ext cx="5616624" cy="3744416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DSCN90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2996952"/>
            <a:ext cx="5148064" cy="3861048"/>
          </a:xfrm>
          <a:prstGeom prst="rect">
            <a:avLst/>
          </a:prstGeom>
        </p:spPr>
      </p:pic>
      <p:pic>
        <p:nvPicPr>
          <p:cNvPr id="9" name="Рисунок 8" descr="DSCN90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8" y="0"/>
            <a:ext cx="5148064" cy="3861048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32656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тематические выставки детского творчества;</a:t>
            </a:r>
            <a:endParaRPr lang="ru-RU" sz="2000" dirty="0"/>
          </a:p>
        </p:txBody>
      </p:sp>
      <p:pic>
        <p:nvPicPr>
          <p:cNvPr id="7" name="Рисунок 6" descr="DSCN45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764704"/>
            <a:ext cx="4464496" cy="3348372"/>
          </a:xfrm>
          <a:prstGeom prst="rect">
            <a:avLst/>
          </a:prstGeom>
        </p:spPr>
      </p:pic>
      <p:pic>
        <p:nvPicPr>
          <p:cNvPr id="8" name="Рисунок 7" descr="DSCN45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52536" y="836712"/>
            <a:ext cx="4248472" cy="3186354"/>
          </a:xfrm>
          <a:prstGeom prst="rect">
            <a:avLst/>
          </a:prstGeom>
        </p:spPr>
      </p:pic>
      <p:pic>
        <p:nvPicPr>
          <p:cNvPr id="9" name="Рисунок 8" descr="DSCN45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3861048"/>
            <a:ext cx="3995936" cy="2996952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20171208_094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356992"/>
            <a:ext cx="4668010" cy="3501008"/>
          </a:xfrm>
          <a:prstGeom prst="rect">
            <a:avLst/>
          </a:prstGeom>
        </p:spPr>
      </p:pic>
      <p:pic>
        <p:nvPicPr>
          <p:cNvPr id="14" name="Рисунок 13" descr="2015-08-27 08.13.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8" y="0"/>
            <a:ext cx="4572000" cy="3429000"/>
          </a:xfrm>
          <a:prstGeom prst="rect">
            <a:avLst/>
          </a:prstGeom>
        </p:spPr>
      </p:pic>
      <p:pic>
        <p:nvPicPr>
          <p:cNvPr id="15" name="Рисунок 14" descr="2015-08-27 08.13.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1" y="0"/>
            <a:ext cx="4571999" cy="3428999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8864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знакомство детей с жизнью православных святых и защитников земли русской, как пример высокой духовности, нравственности и патриотизма;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экскурсии по родному городу, посёлку, к обелискам,  в храм с целью ознакомления с особенностями архитектуры, внутренним устройством, иконографией;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DSCN66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96552" y="1340768"/>
            <a:ext cx="4320480" cy="3240360"/>
          </a:xfrm>
          <a:prstGeom prst="rect">
            <a:avLst/>
          </a:prstGeom>
        </p:spPr>
      </p:pic>
      <p:pic>
        <p:nvPicPr>
          <p:cNvPr id="13" name="Рисунок 12" descr="DSCN2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43743" y="3789040"/>
            <a:ext cx="4091946" cy="3068960"/>
          </a:xfrm>
          <a:prstGeom prst="rect">
            <a:avLst/>
          </a:prstGeom>
        </p:spPr>
      </p:pic>
      <p:pic>
        <p:nvPicPr>
          <p:cNvPr id="14" name="Рисунок 13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1340768"/>
            <a:ext cx="4170040" cy="312753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DSCN92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15882" y="2636912"/>
            <a:ext cx="5628117" cy="4221088"/>
          </a:xfrm>
          <a:prstGeom prst="rect">
            <a:avLst/>
          </a:prstGeom>
        </p:spPr>
      </p:pic>
      <p:pic>
        <p:nvPicPr>
          <p:cNvPr id="16" name="Рисунок 15" descr="DSCN92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40568" y="0"/>
            <a:ext cx="5256584" cy="3942438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60648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экскурсии в природу и знакомство с красотой Божьего мира;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театрализованные постановки на нравственные темы: о прощении, о трудолюбии, об уважении к старшим;</a:t>
            </a:r>
          </a:p>
        </p:txBody>
      </p:sp>
      <p:pic>
        <p:nvPicPr>
          <p:cNvPr id="8" name="Рисунок 7" descr="DSCN64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268760"/>
            <a:ext cx="4320480" cy="3240360"/>
          </a:xfrm>
          <a:prstGeom prst="rect">
            <a:avLst/>
          </a:prstGeom>
        </p:spPr>
      </p:pic>
      <p:pic>
        <p:nvPicPr>
          <p:cNvPr id="9" name="Рисунок 8" descr="DSCN63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52536" y="1268760"/>
            <a:ext cx="4644008" cy="3483006"/>
          </a:xfrm>
          <a:prstGeom prst="rect">
            <a:avLst/>
          </a:prstGeom>
        </p:spPr>
      </p:pic>
      <p:pic>
        <p:nvPicPr>
          <p:cNvPr id="10" name="Рисунок 9" descr="_23__3_20150227_11442949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1800" y="4000500"/>
            <a:ext cx="3810000" cy="285750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88640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использование проектной деятельности «Берёза- символ Родины моей», «Колокола земли русской», «Природа родного края»; и т.д.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знакомство с классической музыкой, духовным пением, колокольным звоном; исполнение фольклора на тематических музыкальных занятиях с использованием соответствующих записей;</a:t>
            </a:r>
          </a:p>
        </p:txBody>
      </p:sp>
      <p:pic>
        <p:nvPicPr>
          <p:cNvPr id="8" name="Рисунок 7" descr="DSC016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1844824"/>
            <a:ext cx="3104835" cy="2328626"/>
          </a:xfrm>
          <a:prstGeom prst="rect">
            <a:avLst/>
          </a:prstGeom>
        </p:spPr>
      </p:pic>
      <p:pic>
        <p:nvPicPr>
          <p:cNvPr id="9" name="Рисунок 8" descr="DSCN21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80528" y="1772816"/>
            <a:ext cx="3744416" cy="2808312"/>
          </a:xfrm>
          <a:prstGeom prst="rect">
            <a:avLst/>
          </a:prstGeom>
        </p:spPr>
      </p:pic>
      <p:pic>
        <p:nvPicPr>
          <p:cNvPr id="11" name="Рисунок 10" descr="DSCN21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3807042"/>
            <a:ext cx="4067944" cy="3050958"/>
          </a:xfrm>
          <a:prstGeom prst="rect">
            <a:avLst/>
          </a:prstGeom>
        </p:spPr>
      </p:pic>
      <p:pic>
        <p:nvPicPr>
          <p:cNvPr id="14" name="Рисунок 13" descr="DSCN66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4481736"/>
            <a:ext cx="3168352" cy="23762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716016" y="620688"/>
            <a:ext cx="41068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—— приобщение детей к крестьянской культуре и быту;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знакомство с произведениями изобразительного искусства, вводящими детей в мир высоких духовно-нравственных образов.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852936"/>
            <a:ext cx="3779912" cy="3779912"/>
          </a:xfrm>
          <a:prstGeom prst="rect">
            <a:avLst/>
          </a:prstGeom>
        </p:spPr>
      </p:pic>
      <p:pic>
        <p:nvPicPr>
          <p:cNvPr id="9" name="Рисунок 8" descr="CCI15122015_00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84584" y="0"/>
            <a:ext cx="4808185" cy="68580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PIC_0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8561" y="0"/>
            <a:ext cx="4956043" cy="3717032"/>
          </a:xfrm>
          <a:prstGeom prst="rect">
            <a:avLst/>
          </a:prstGeom>
        </p:spPr>
      </p:pic>
      <p:pic>
        <p:nvPicPr>
          <p:cNvPr id="10" name="Рисунок 9" descr="PIC_01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212976"/>
            <a:ext cx="4860032" cy="364502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0010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Православное воспитание - определенная часть образовательного процесса, его фундамент, необходимая основа, на которую должно опираться преподавание всех остальных наук. 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000496" y="3071810"/>
            <a:ext cx="464340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 религиозные наставления, которые воспринимаются ребенком в детстве, остаются у него на всю жизнь. И уже они поведут его по жизни, помогут ему оптимально использовать полученные умения и навыки, сделают его человеком, гармоничной христианской личностью и достойным сыном своего Отечества.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DSCN63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88640"/>
            <a:ext cx="3851920" cy="2888940"/>
          </a:xfrm>
          <a:prstGeom prst="rect">
            <a:avLst/>
          </a:prstGeom>
        </p:spPr>
      </p:pic>
      <p:pic>
        <p:nvPicPr>
          <p:cNvPr id="9" name="Рисунок 8" descr="image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68560" y="2996952"/>
            <a:ext cx="4427984" cy="3320988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90105"/>
            <a:ext cx="850109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Важно отметить, что православное воспитание несет в себе формирование у ребенка правильного мировоззрения, правильных жизненных ценностей и прививание добродетелей. А ведь каждый родитель хочет, чтобы его ребенок был хорошо воспитан, не капризничал и слушался, а когда вырастет и станет взрослым человеком женился на порядочной девушке или чтобы дочка вышла замуж за честного и порядочного молодого человека. А ведь таких, к огромному сожалению, все меньше и меньше!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Главное, нужно помнить, что каждый ребенок дан от Бога и воспитывать его нужно с душой и сердцем!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3212976"/>
            <a:ext cx="88582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стараемся создать такие условия, чтобы в нашем детском саду дети жили в уютном мире тепла и доброты, в мире духовности и фантазии. Ведь всё лучшее, что начнёт формироваться в детском саду, найдёт своё отражение в дальнейшей жизни и окажет исключительное влияние на последующее развитие и духовно-нравственные достижения.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заключении, говоря о духовно-нравственном воспитании, хотелось бы привести в качестве примера стихотворение Ю. Коваля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714356"/>
            <a:ext cx="328611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шагает гражданин.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один.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Совсем один.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ужасно одинок.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Вслед за ним бежит щенок…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маленький щенок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Тоже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Очень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Одинок щенок, однако,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щенком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Бежит собака,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она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Совсем одна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И, конечно, голодна.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357818" y="94429"/>
            <a:ext cx="2357454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 собакою – сорока,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Тоже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Очень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Одинока.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норы глядит сурок…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суров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одинок.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небе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Солнышко высоко,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Солнце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Тоже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Одиноко.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шагает гражданин…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– один…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Совсем один…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Эй!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Скорей остановись!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дорогу оглянись!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388" y="0"/>
            <a:ext cx="9673388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622704" y="0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79512" y="179248"/>
            <a:ext cx="8712968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работать в правильном направлении, для этой цели нужно четко представлять, над чем надо работать и чего добиваться, то есть нужно сформулировать для себя задачи. Работая в этом направлении, я выделяю для себя семь задач: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1.Воспитание у ребенка любви и привязанности к своей семье, родному дому, земле, где он родился.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2.Воспитание любви и уважения к своему народу, его обычаям и традициям.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3.Формирование потребности изучать историю и культуру своего народа.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4.Осознание своего «Я» как части своего народа.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5.Развитие интереса к доступным ребенку явлениям социальной действительности.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6.Формирование основ экологической культуры, гуманного отношения ко всему живому.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7.Формирование художественного вкуса и любви к прекрасному, развитие творческих способностей.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Решение этих задач я осуществляю как в учебной, так и в свободной деятельности. Работу нужно проводить каждодневно, систематически и фронтально и по подгруппам с учетом индивидуальных возможностей детей и обязательно тесно связывать с их повседневной жизнью.</a:t>
            </a: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1096</Words>
  <Application>Microsoft Office PowerPoint</Application>
  <PresentationFormat>Экран (4:3)</PresentationFormat>
  <Paragraphs>104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48</cp:revision>
  <dcterms:created xsi:type="dcterms:W3CDTF">2015-12-13T19:25:13Z</dcterms:created>
  <dcterms:modified xsi:type="dcterms:W3CDTF">2019-02-04T10:02:19Z</dcterms:modified>
</cp:coreProperties>
</file>